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3" r:id="rId4"/>
  </p:sldMasterIdLst>
  <p:notesMasterIdLst>
    <p:notesMasterId r:id="rId16"/>
  </p:notesMasterIdLst>
  <p:sldIdLst>
    <p:sldId id="259" r:id="rId5"/>
    <p:sldId id="263" r:id="rId6"/>
    <p:sldId id="4287" r:id="rId7"/>
    <p:sldId id="2145705078" r:id="rId8"/>
    <p:sldId id="4374" r:id="rId9"/>
    <p:sldId id="4376" r:id="rId10"/>
    <p:sldId id="2145705079" r:id="rId11"/>
    <p:sldId id="2145705080" r:id="rId12"/>
    <p:sldId id="2145705082" r:id="rId13"/>
    <p:sldId id="2145705083" r:id="rId14"/>
    <p:sldId id="4359" r:id="rId15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4780A8-CF8B-3340-A460-579EF5BAD5B4}">
          <p14:sldIdLst>
            <p14:sldId id="259"/>
            <p14:sldId id="263"/>
            <p14:sldId id="4287"/>
            <p14:sldId id="2145705078"/>
            <p14:sldId id="4374"/>
            <p14:sldId id="4376"/>
            <p14:sldId id="2145705079"/>
            <p14:sldId id="2145705080"/>
            <p14:sldId id="2145705082"/>
            <p14:sldId id="2145705083"/>
            <p14:sldId id="4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F47F6F-B667-3155-E450-6C5645006A87}" name="Tara Garic" initials="TG" userId="S::garic@unhcr.org::9f1b0449-508d-4db4-90eb-06f26da77a74" providerId="AD"/>
  <p188:author id="{32E25CF4-BEAB-601A-AAFA-1027E7D55C61}" name="Bastiaan Klaassen" initials="BK" userId="S::klaassen@unhcr.org::f9710551-85b4-44e7-a95a-1d3bca90cb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JACKSON" initials="SJ" lastIdx="7" clrIdx="0">
    <p:extLst>
      <p:ext uri="{19B8F6BF-5375-455C-9EA6-DF929625EA0E}">
        <p15:presenceInfo xmlns:p15="http://schemas.microsoft.com/office/powerpoint/2012/main" userId="S::jackson@unhcr.org::e4fce5a9-2aa2-440b-b36d-cb015fc0b6bf" providerId="AD"/>
      </p:ext>
    </p:extLst>
  </p:cmAuthor>
  <p:cmAuthor id="2" name="Shirley Camia" initials="SC" lastIdx="18" clrIdx="1">
    <p:extLst>
      <p:ext uri="{19B8F6BF-5375-455C-9EA6-DF929625EA0E}">
        <p15:presenceInfo xmlns:p15="http://schemas.microsoft.com/office/powerpoint/2012/main" userId="S::camia@unhcr.org::44b1fc9a-17a2-4450-901d-240ece3d642f" providerId="AD"/>
      </p:ext>
    </p:extLst>
  </p:cmAuthor>
  <p:cmAuthor id="3" name="Rose Fittler" initials="RF" lastIdx="12" clrIdx="2">
    <p:extLst>
      <p:ext uri="{19B8F6BF-5375-455C-9EA6-DF929625EA0E}">
        <p15:presenceInfo xmlns:p15="http://schemas.microsoft.com/office/powerpoint/2012/main" userId="S::fittler@unhcr.org::2c308344-4a36-4632-8472-252a7b83b21a" providerId="AD"/>
      </p:ext>
    </p:extLst>
  </p:cmAuthor>
  <p:cmAuthor id="4" name="Federico Simcic" initials="FS" lastIdx="5" clrIdx="3">
    <p:extLst>
      <p:ext uri="{19B8F6BF-5375-455C-9EA6-DF929625EA0E}">
        <p15:presenceInfo xmlns:p15="http://schemas.microsoft.com/office/powerpoint/2012/main" userId="S::simcic@unhcr.org::a8922ff8-85b8-4246-a04b-28ea977abf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0071BB"/>
    <a:srgbClr val="F7F9F5"/>
    <a:srgbClr val="FAEB00"/>
    <a:srgbClr val="CCE3F2"/>
    <a:srgbClr val="F2F2F2"/>
    <a:srgbClr val="D9EAF6"/>
    <a:srgbClr val="CB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DACF8-FA34-CB4C-BF39-C76DEAA431C4}" v="2" dt="2026-03-12T09:21:26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6"/>
  </p:normalViewPr>
  <p:slideViewPr>
    <p:cSldViewPr snapToGrid="0">
      <p:cViewPr varScale="1">
        <p:scale>
          <a:sx n="146" d="100"/>
          <a:sy n="146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r van Til" userId="bf43662c-1bfc-4ded-ae91-09835f066f72" providerId="ADAL" clId="{23E9FDFA-DEC3-5E5C-90D7-19ECEA15B4BD}"/>
    <pc:docChg chg="delSld modSection">
      <pc:chgData name="Inger van Til" userId="bf43662c-1bfc-4ded-ae91-09835f066f72" providerId="ADAL" clId="{23E9FDFA-DEC3-5E5C-90D7-19ECEA15B4BD}" dt="2026-03-17T09:45:58.798" v="10" actId="2696"/>
      <pc:docMkLst>
        <pc:docMk/>
      </pc:docMkLst>
      <pc:sldChg chg="del">
        <pc:chgData name="Inger van Til" userId="bf43662c-1bfc-4ded-ae91-09835f066f72" providerId="ADAL" clId="{23E9FDFA-DEC3-5E5C-90D7-19ECEA15B4BD}" dt="2026-03-17T09:45:36.093" v="1" actId="2696"/>
        <pc:sldMkLst>
          <pc:docMk/>
          <pc:sldMk cId="3135890514" sldId="4294"/>
        </pc:sldMkLst>
      </pc:sldChg>
      <pc:sldChg chg="del">
        <pc:chgData name="Inger van Til" userId="bf43662c-1bfc-4ded-ae91-09835f066f72" providerId="ADAL" clId="{23E9FDFA-DEC3-5E5C-90D7-19ECEA15B4BD}" dt="2026-03-17T09:45:45.709" v="6" actId="2696"/>
        <pc:sldMkLst>
          <pc:docMk/>
          <pc:sldMk cId="1558782742" sldId="4327"/>
        </pc:sldMkLst>
      </pc:sldChg>
      <pc:sldChg chg="del">
        <pc:chgData name="Inger van Til" userId="bf43662c-1bfc-4ded-ae91-09835f066f72" providerId="ADAL" clId="{23E9FDFA-DEC3-5E5C-90D7-19ECEA15B4BD}" dt="2026-03-17T09:45:48.029" v="7" actId="2696"/>
        <pc:sldMkLst>
          <pc:docMk/>
          <pc:sldMk cId="1688622984" sldId="4372"/>
        </pc:sldMkLst>
      </pc:sldChg>
      <pc:sldChg chg="del">
        <pc:chgData name="Inger van Til" userId="bf43662c-1bfc-4ded-ae91-09835f066f72" providerId="ADAL" clId="{23E9FDFA-DEC3-5E5C-90D7-19ECEA15B4BD}" dt="2026-03-17T09:45:37.314" v="2" actId="2696"/>
        <pc:sldMkLst>
          <pc:docMk/>
          <pc:sldMk cId="4073666125" sldId="4373"/>
        </pc:sldMkLst>
      </pc:sldChg>
      <pc:sldChg chg="del">
        <pc:chgData name="Inger van Til" userId="bf43662c-1bfc-4ded-ae91-09835f066f72" providerId="ADAL" clId="{23E9FDFA-DEC3-5E5C-90D7-19ECEA15B4BD}" dt="2026-03-17T09:45:38.143" v="3" actId="2696"/>
        <pc:sldMkLst>
          <pc:docMk/>
          <pc:sldMk cId="2260215840" sldId="4375"/>
        </pc:sldMkLst>
      </pc:sldChg>
      <pc:sldChg chg="del">
        <pc:chgData name="Inger van Til" userId="bf43662c-1bfc-4ded-ae91-09835f066f72" providerId="ADAL" clId="{23E9FDFA-DEC3-5E5C-90D7-19ECEA15B4BD}" dt="2026-03-17T09:45:40.011" v="4" actId="2696"/>
        <pc:sldMkLst>
          <pc:docMk/>
          <pc:sldMk cId="1382831627" sldId="4377"/>
        </pc:sldMkLst>
      </pc:sldChg>
      <pc:sldChg chg="del">
        <pc:chgData name="Inger van Til" userId="bf43662c-1bfc-4ded-ae91-09835f066f72" providerId="ADAL" clId="{23E9FDFA-DEC3-5E5C-90D7-19ECEA15B4BD}" dt="2026-03-17T09:45:50.958" v="8" actId="2696"/>
        <pc:sldMkLst>
          <pc:docMk/>
          <pc:sldMk cId="1747145872" sldId="4380"/>
        </pc:sldMkLst>
      </pc:sldChg>
      <pc:sldChg chg="del">
        <pc:chgData name="Inger van Til" userId="bf43662c-1bfc-4ded-ae91-09835f066f72" providerId="ADAL" clId="{23E9FDFA-DEC3-5E5C-90D7-19ECEA15B4BD}" dt="2026-03-17T09:45:58.798" v="10" actId="2696"/>
        <pc:sldMkLst>
          <pc:docMk/>
          <pc:sldMk cId="966434506" sldId="4384"/>
        </pc:sldMkLst>
      </pc:sldChg>
      <pc:sldChg chg="del">
        <pc:chgData name="Inger van Til" userId="bf43662c-1bfc-4ded-ae91-09835f066f72" providerId="ADAL" clId="{23E9FDFA-DEC3-5E5C-90D7-19ECEA15B4BD}" dt="2026-03-17T09:45:41.047" v="5" actId="2696"/>
        <pc:sldMkLst>
          <pc:docMk/>
          <pc:sldMk cId="16967717" sldId="2145705076"/>
        </pc:sldMkLst>
      </pc:sldChg>
      <pc:sldChg chg="del">
        <pc:chgData name="Inger van Til" userId="bf43662c-1bfc-4ded-ae91-09835f066f72" providerId="ADAL" clId="{23E9FDFA-DEC3-5E5C-90D7-19ECEA15B4BD}" dt="2026-03-17T09:45:34.337" v="0" actId="2696"/>
        <pc:sldMkLst>
          <pc:docMk/>
          <pc:sldMk cId="2961205184" sldId="2145705077"/>
        </pc:sldMkLst>
      </pc:sldChg>
      <pc:sldChg chg="del">
        <pc:chgData name="Inger van Til" userId="bf43662c-1bfc-4ded-ae91-09835f066f72" providerId="ADAL" clId="{23E9FDFA-DEC3-5E5C-90D7-19ECEA15B4BD}" dt="2026-03-17T09:45:53.185" v="9" actId="2696"/>
        <pc:sldMkLst>
          <pc:docMk/>
          <pc:sldMk cId="2699314664" sldId="21457050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3F0CEC2-EEC9-4FA4-B949-41B70E35EBC1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2EBF1EE-D1FC-41A8-9561-5799A99E2EA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8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E9D85-518E-4A2F-A0EB-88A88075264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16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3C3B7-16E0-2005-BA4B-21AD2C4BD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2" y="93133"/>
            <a:ext cx="8962875" cy="496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6EA3B6-2135-336B-1C4D-4F22E5A3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3" y="2567843"/>
            <a:ext cx="7996070" cy="1062325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PRESENTATION TITLE</a:t>
            </a:r>
            <a:br>
              <a:rPr lang="en-GB"/>
            </a:br>
            <a:r>
              <a:rPr lang="en-GB"/>
              <a:t>OVER TWO LINES</a:t>
            </a:r>
            <a:endParaRPr lang="en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57BEF1-A310-3BCE-7126-490F04809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50921" y="3630168"/>
            <a:ext cx="4042156" cy="566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DK"/>
              <a:t>AND HERE IS SPACE FOR A SUBTITLE</a:t>
            </a:r>
          </a:p>
          <a:p>
            <a:pPr lvl="0"/>
            <a:r>
              <a:rPr lang="en-DK"/>
              <a:t>01.09.2022</a:t>
            </a:r>
          </a:p>
        </p:txBody>
      </p:sp>
    </p:spTree>
    <p:extLst>
      <p:ext uri="{BB962C8B-B14F-4D97-AF65-F5344CB8AC3E}">
        <p14:creationId xmlns:p14="http://schemas.microsoft.com/office/powerpoint/2010/main" val="127287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3C3B7-16E0-2005-BA4B-21AD2C4BD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2" y="93133"/>
            <a:ext cx="8962875" cy="496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6EA3B6-2135-336B-1C4D-4F22E5A3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1830" y="1601167"/>
            <a:ext cx="5359083" cy="1439213"/>
          </a:xfrm>
          <a:prstGeom prst="rect">
            <a:avLst/>
          </a:prstGeom>
        </p:spPr>
        <p:txBody>
          <a:bodyPr lIns="0"/>
          <a:lstStyle>
            <a:lvl1pPr algn="l">
              <a:defRPr sz="24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GB"/>
              <a:t>One hundred million is a stark figure — sobering and alarming in equal measure. It’s a record that should never have been set.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57BEF1-A310-3BCE-7126-490F04809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1830" y="3401568"/>
            <a:ext cx="4087876" cy="566738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DK"/>
              <a:t>FILIPPO GRANDI</a:t>
            </a:r>
          </a:p>
          <a:p>
            <a:pPr lvl="0"/>
            <a:r>
              <a:rPr lang="en-DK"/>
              <a:t>United Nations High Comissioner for Refugees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90C3-5BEA-871B-60A8-AE9BF9E13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346" y="1658317"/>
            <a:ext cx="1663700" cy="1270000"/>
          </a:xfrm>
          <a:prstGeom prst="rect">
            <a:avLst/>
          </a:prstGeom>
        </p:spPr>
      </p:pic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4501D9E6-ADEF-70C5-699F-A7B2CB53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842" y="4767262"/>
            <a:ext cx="7994316" cy="274637"/>
          </a:xfrm>
          <a:ln>
            <a:gradFill>
              <a:gsLst>
                <a:gs pos="2001">
                  <a:srgbClr val="529FCF"/>
                </a:gs>
                <a:gs pos="0">
                  <a:srgbClr val="F7F9F5"/>
                </a:gs>
                <a:gs pos="3000">
                  <a:srgbClr val="F7F9F5"/>
                </a:gs>
                <a:gs pos="4000">
                  <a:srgbClr val="F2F2F2">
                    <a:alpha val="0"/>
                  </a:srgbClr>
                </a:gs>
                <a:gs pos="100000">
                  <a:srgbClr val="F2F2F2">
                    <a:alpha val="0"/>
                  </a:srgbClr>
                </a:gs>
              </a:gsLst>
            </a:gradFill>
          </a:ln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C192006D-6F19-E5BC-2CD4-DE403BC9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887" y="4767263"/>
            <a:ext cx="536271" cy="274637"/>
          </a:xfrm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2556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3C3B7-16E0-2005-BA4B-21AD2C4BD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2" y="93133"/>
            <a:ext cx="8962875" cy="496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6EA3B6-2135-336B-1C4D-4F22E5A3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732" y="2356358"/>
            <a:ext cx="6964535" cy="1439213"/>
          </a:xfrm>
          <a:prstGeom prst="rect">
            <a:avLst/>
          </a:prstGeom>
        </p:spPr>
        <p:txBody>
          <a:bodyPr lIns="0"/>
          <a:lstStyle>
            <a:lvl1pPr algn="ctr">
              <a:defRPr sz="24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GB"/>
              <a:t>to make UNHCR the private sector's partner of choice on the issue of forced displacement</a:t>
            </a:r>
            <a:br>
              <a:rPr lang="en-GB"/>
            </a:b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57BEF1-A310-3BCE-7126-490F04809E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8062" y="1900633"/>
            <a:ext cx="4087876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OUR VISION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4501D9E6-ADEF-70C5-699F-A7B2CB53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842" y="4767262"/>
            <a:ext cx="7994316" cy="274637"/>
          </a:xfrm>
          <a:ln>
            <a:gradFill>
              <a:gsLst>
                <a:gs pos="2001">
                  <a:srgbClr val="529FCF"/>
                </a:gs>
                <a:gs pos="0">
                  <a:srgbClr val="F7F9F5"/>
                </a:gs>
                <a:gs pos="3000">
                  <a:srgbClr val="F7F9F5"/>
                </a:gs>
                <a:gs pos="4000">
                  <a:srgbClr val="F2F2F2">
                    <a:alpha val="0"/>
                  </a:srgbClr>
                </a:gs>
                <a:gs pos="100000">
                  <a:srgbClr val="F2F2F2">
                    <a:alpha val="0"/>
                  </a:srgbClr>
                </a:gs>
              </a:gsLst>
            </a:gradFill>
          </a:ln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id="{C192006D-6F19-E5BC-2CD4-DE403BC9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887" y="4767263"/>
            <a:ext cx="536271" cy="274637"/>
          </a:xfrm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49173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42A21-8C50-0E84-C968-3351E096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D7F144-A76F-4F2A-FC71-3792C4DF0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205A36-FAB9-7122-2C8F-A9A60F5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4A81-ABE3-4F15-94DD-B60E78AAE665}" type="datetimeFigureOut">
              <a:rPr lang="nl-NL" smtClean="0"/>
              <a:t>17-03-2026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BC1A84-3CF0-5509-E45F-3189B8B4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AB3AFE-3F53-1DA2-EFA3-3C0E4C5D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A625-4E0C-4329-84B1-6A83CCF260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99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F7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66BDB1-27BB-938E-A518-E8906D69711F}"/>
              </a:ext>
            </a:extLst>
          </p:cNvPr>
          <p:cNvSpPr/>
          <p:nvPr userDrawn="1"/>
        </p:nvSpPr>
        <p:spPr>
          <a:xfrm>
            <a:off x="90563" y="93133"/>
            <a:ext cx="8962874" cy="4969934"/>
          </a:xfrm>
          <a:prstGeom prst="rect">
            <a:avLst/>
          </a:prstGeom>
          <a:solidFill>
            <a:srgbClr val="CCE3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6918" y="1523999"/>
            <a:ext cx="3764762" cy="961995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l">
              <a:buNone/>
              <a:defRPr sz="1600" b="0" i="0">
                <a:solidFill>
                  <a:schemeClr val="accent3"/>
                </a:solidFill>
                <a:latin typeface="Lato" panose="020F0502020204030203" pitchFamily="34" charset="77"/>
              </a:defRPr>
            </a:lvl1pPr>
            <a:lvl2pPr marL="448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2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0F618A-9E66-7146-BEBD-F40DC21D4791}"/>
              </a:ext>
            </a:extLst>
          </p:cNvPr>
          <p:cNvCxnSpPr>
            <a:cxnSpLocks/>
          </p:cNvCxnSpPr>
          <p:nvPr userDrawn="1"/>
        </p:nvCxnSpPr>
        <p:spPr>
          <a:xfrm>
            <a:off x="-1686296" y="454132"/>
            <a:ext cx="0" cy="178140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F4307A-4BFC-6A33-BF70-F8799E41C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ln>
            <a:gradFill>
              <a:gsLst>
                <a:gs pos="0">
                  <a:srgbClr val="F7F9F5"/>
                </a:gs>
                <a:gs pos="3000">
                  <a:srgbClr val="F7F9F5">
                    <a:alpha val="0"/>
                  </a:srgbClr>
                </a:gs>
                <a:gs pos="2000">
                  <a:srgbClr val="F7F9F5"/>
                </a:gs>
                <a:gs pos="100000">
                  <a:srgbClr val="F2F2F2">
                    <a:alpha val="0"/>
                  </a:srgbClr>
                </a:gs>
              </a:gsLst>
            </a:gradFill>
          </a:ln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341F9B-E012-1584-629E-70F8146CA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50E59-5E05-637B-B0F1-04A9598DA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3" y="2327813"/>
            <a:ext cx="7996070" cy="1901287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1808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 on half a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728377-8372-D6F3-E6B5-DA1223BA6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2" y="710091"/>
            <a:ext cx="3317220" cy="1861659"/>
          </a:xfrm>
          <a:prstGeom prst="rect">
            <a:avLst/>
          </a:prstGeom>
        </p:spPr>
        <p:txBody>
          <a:bodyPr lIns="0"/>
          <a:lstStyle>
            <a:lvl1pPr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29D9B1-5773-0F47-CD93-B05E84A908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889216"/>
            <a:ext cx="3997158" cy="3437457"/>
          </a:xfrm>
          <a:prstGeom prst="rect">
            <a:avLst/>
          </a:prstGeom>
        </p:spPr>
        <p:txBody>
          <a:bodyPr lIns="0"/>
          <a:lstStyle>
            <a:lvl1pPr>
              <a:buClr>
                <a:srgbClr val="0072BC"/>
              </a:buClr>
              <a:buSzPct val="70000"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</p:spTree>
    <p:extLst>
      <p:ext uri="{BB962C8B-B14F-4D97-AF65-F5344CB8AC3E}">
        <p14:creationId xmlns:p14="http://schemas.microsoft.com/office/powerpoint/2010/main" val="408711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 on the fu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728377-8372-D6F3-E6B5-DA1223BA6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2" y="710091"/>
            <a:ext cx="3317220" cy="1861659"/>
          </a:xfrm>
          <a:prstGeom prst="rect">
            <a:avLst/>
          </a:prstGeom>
        </p:spPr>
        <p:txBody>
          <a:bodyPr lIns="0"/>
          <a:lstStyle>
            <a:lvl1pPr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D0D8CDC-40BF-5E50-596C-1C6B168BF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889216"/>
            <a:ext cx="3571103" cy="3437457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  <a:p>
            <a:pPr lvl="0"/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1981C3D-70DB-EE4B-9C44-A80DC19253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842" y="1610752"/>
            <a:ext cx="3571103" cy="2715922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</p:spTree>
    <p:extLst>
      <p:ext uri="{BB962C8B-B14F-4D97-AF65-F5344CB8AC3E}">
        <p14:creationId xmlns:p14="http://schemas.microsoft.com/office/powerpoint/2010/main" val="33402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728377-8372-D6F3-E6B5-DA1223BA6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2" y="710091"/>
            <a:ext cx="3317220" cy="1861659"/>
          </a:xfrm>
          <a:prstGeom prst="rect">
            <a:avLst/>
          </a:prstGeom>
        </p:spPr>
        <p:txBody>
          <a:bodyPr lIns="0"/>
          <a:lstStyle>
            <a:lvl1pPr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1981C3D-70DB-EE4B-9C44-A80DC19253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842" y="1610752"/>
            <a:ext cx="3571103" cy="2715922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460EC8-101C-8BEC-A652-ABF46B0782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704851"/>
            <a:ext cx="3997325" cy="362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FA24F1-51A3-B84D-0329-3FD74E0A3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4326674"/>
            <a:ext cx="2368550" cy="2651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800"/>
            </a:lvl1pPr>
          </a:lstStyle>
          <a:p>
            <a:pPr lvl="0"/>
            <a:r>
              <a:rPr lang="en-DK"/>
              <a:t>Copyright info</a:t>
            </a:r>
          </a:p>
        </p:txBody>
      </p:sp>
    </p:spTree>
    <p:extLst>
      <p:ext uri="{BB962C8B-B14F-4D97-AF65-F5344CB8AC3E}">
        <p14:creationId xmlns:p14="http://schemas.microsoft.com/office/powerpoint/2010/main" val="247545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our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728377-8372-D6F3-E6B5-DA1223BA6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360" y="704849"/>
            <a:ext cx="8000829" cy="516543"/>
          </a:xfrm>
          <a:prstGeom prst="rect">
            <a:avLst/>
          </a:prstGeom>
        </p:spPr>
        <p:txBody>
          <a:bodyPr lIns="0"/>
          <a:lstStyle>
            <a:lvl1pPr algn="ctr"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4E7BF23-068D-4B06-0F75-AD7B92ED5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5422" y="3128211"/>
            <a:ext cx="2006578" cy="1639044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1D8A07-DE51-A1ED-2263-3366409BC925}"/>
              </a:ext>
            </a:extLst>
          </p:cNvPr>
          <p:cNvCxnSpPr>
            <a:cxnSpLocks/>
          </p:cNvCxnSpPr>
          <p:nvPr userDrawn="1"/>
        </p:nvCxnSpPr>
        <p:spPr>
          <a:xfrm>
            <a:off x="2559145" y="1377950"/>
            <a:ext cx="0" cy="3006160"/>
          </a:xfrm>
          <a:prstGeom prst="line">
            <a:avLst/>
          </a:prstGeom>
          <a:ln w="9525">
            <a:solidFill>
              <a:srgbClr val="0072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44F4CBF-4B25-3955-EDF1-1B271AA45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127976"/>
            <a:ext cx="2006578" cy="1639045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153642F-B9D9-80EB-E365-50BA29A326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7563" y="3127976"/>
            <a:ext cx="1983349" cy="1629762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4B21316-E9A9-BB57-20BF-A506E4E2AC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841" y="3127978"/>
            <a:ext cx="1981597" cy="1639044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23E6625-D3A3-A027-047F-B2CC2BE2CCA5}"/>
              </a:ext>
            </a:extLst>
          </p:cNvPr>
          <p:cNvCxnSpPr>
            <a:cxnSpLocks/>
          </p:cNvCxnSpPr>
          <p:nvPr userDrawn="1"/>
        </p:nvCxnSpPr>
        <p:spPr>
          <a:xfrm>
            <a:off x="4570825" y="1377950"/>
            <a:ext cx="0" cy="3006160"/>
          </a:xfrm>
          <a:prstGeom prst="line">
            <a:avLst/>
          </a:prstGeom>
          <a:ln w="9525">
            <a:solidFill>
              <a:srgbClr val="0072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41B5C3-F212-6D43-CBDF-1F92AB5A50B3}"/>
              </a:ext>
            </a:extLst>
          </p:cNvPr>
          <p:cNvCxnSpPr>
            <a:cxnSpLocks/>
          </p:cNvCxnSpPr>
          <p:nvPr userDrawn="1"/>
        </p:nvCxnSpPr>
        <p:spPr>
          <a:xfrm>
            <a:off x="6575611" y="1377950"/>
            <a:ext cx="0" cy="3006160"/>
          </a:xfrm>
          <a:prstGeom prst="line">
            <a:avLst/>
          </a:prstGeom>
          <a:ln w="9525">
            <a:solidFill>
              <a:srgbClr val="0072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27A44218-7FBD-350A-3C2C-E70C6C8711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2723809"/>
            <a:ext cx="2006578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845051DD-2DF5-D2A3-A166-D2568B12C6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7562" y="2723809"/>
            <a:ext cx="1983349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2263681E-458C-9B78-276F-4022E560D9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79" y="2723809"/>
            <a:ext cx="2002055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  <p:sp>
        <p:nvSpPr>
          <p:cNvPr id="78" name="Text Placeholder 8">
            <a:extLst>
              <a:ext uri="{FF2B5EF4-FFF2-40B4-BE49-F238E27FC236}">
                <a16:creationId xmlns:a16="http://schemas.microsoft.com/office/drawing/2014/main" id="{DC62B2E0-3723-7424-2B37-C186CF08EF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331" y="2723809"/>
            <a:ext cx="1981597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</p:spTree>
    <p:extLst>
      <p:ext uri="{BB962C8B-B14F-4D97-AF65-F5344CB8AC3E}">
        <p14:creationId xmlns:p14="http://schemas.microsoft.com/office/powerpoint/2010/main" val="235497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re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728377-8372-D6F3-E6B5-DA1223BA6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360" y="704849"/>
            <a:ext cx="8000829" cy="516543"/>
          </a:xfrm>
          <a:prstGeom prst="rect">
            <a:avLst/>
          </a:prstGeom>
        </p:spPr>
        <p:txBody>
          <a:bodyPr lIns="0"/>
          <a:lstStyle>
            <a:lvl1pPr algn="ctr"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1D8A07-DE51-A1ED-2263-3366409BC925}"/>
              </a:ext>
            </a:extLst>
          </p:cNvPr>
          <p:cNvCxnSpPr>
            <a:cxnSpLocks/>
          </p:cNvCxnSpPr>
          <p:nvPr userDrawn="1"/>
        </p:nvCxnSpPr>
        <p:spPr>
          <a:xfrm>
            <a:off x="3217054" y="1377950"/>
            <a:ext cx="0" cy="3006160"/>
          </a:xfrm>
          <a:prstGeom prst="line">
            <a:avLst/>
          </a:prstGeom>
          <a:ln w="9525">
            <a:solidFill>
              <a:srgbClr val="0072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4B21316-E9A9-BB57-20BF-A506E4E2AC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841" y="3127978"/>
            <a:ext cx="2548747" cy="1639044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41B5C3-F212-6D43-CBDF-1F92AB5A50B3}"/>
              </a:ext>
            </a:extLst>
          </p:cNvPr>
          <p:cNvCxnSpPr>
            <a:cxnSpLocks/>
          </p:cNvCxnSpPr>
          <p:nvPr userDrawn="1"/>
        </p:nvCxnSpPr>
        <p:spPr>
          <a:xfrm>
            <a:off x="5928853" y="1377950"/>
            <a:ext cx="0" cy="3006160"/>
          </a:xfrm>
          <a:prstGeom prst="line">
            <a:avLst/>
          </a:prstGeom>
          <a:ln w="9525">
            <a:solidFill>
              <a:srgbClr val="0072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8">
            <a:extLst>
              <a:ext uri="{FF2B5EF4-FFF2-40B4-BE49-F238E27FC236}">
                <a16:creationId xmlns:a16="http://schemas.microsoft.com/office/drawing/2014/main" id="{DC62B2E0-3723-7424-2B37-C186CF08EF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7627" y="2723809"/>
            <a:ext cx="2548746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D8B627-34CB-E6B8-2072-6C923AE420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6889" y="3127978"/>
            <a:ext cx="2548747" cy="1639044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9FAA8AD-A62B-0182-FCEF-F4BFF8CBF2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6868" y="3127978"/>
            <a:ext cx="2548747" cy="1639044"/>
          </a:xfrm>
          <a:prstGeom prst="rect">
            <a:avLst/>
          </a:prstGeom>
        </p:spPr>
        <p:txBody>
          <a:bodyPr lIns="144000" rIns="144000"/>
          <a:lstStyle>
            <a:lvl1pPr marL="0" indent="0" algn="ctr">
              <a:buClr>
                <a:srgbClr val="0072BC"/>
              </a:buClr>
              <a:buSzPct val="70000"/>
              <a:buNone/>
              <a:defRPr sz="1400"/>
            </a:lvl1pPr>
          </a:lstStyle>
          <a:p>
            <a:pPr lvl="0"/>
            <a:r>
              <a:rPr lang="en-GB"/>
              <a:t>Here is space for bullet points or the body text of the slide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ED12E1-085B-49D3-E81F-9B81F807B4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842" y="2723809"/>
            <a:ext cx="2548746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7A03B1D-0E8D-54ED-71D9-7C79D7E621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16868" y="2723809"/>
            <a:ext cx="2548746" cy="314442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</a:lstStyle>
          <a:p>
            <a:pPr lvl="0"/>
            <a:r>
              <a:rPr lang="en-DK"/>
              <a:t>H2</a:t>
            </a:r>
          </a:p>
        </p:txBody>
      </p:sp>
    </p:spTree>
    <p:extLst>
      <p:ext uri="{BB962C8B-B14F-4D97-AF65-F5344CB8AC3E}">
        <p14:creationId xmlns:p14="http://schemas.microsoft.com/office/powerpoint/2010/main" val="398742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96D5E5-936F-14FF-77E3-37833A203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2A3C6-FF5B-D71F-AB11-64662AA71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43CF17DE-CCB7-6D6F-3916-30E11F4F9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42" y="710091"/>
            <a:ext cx="4820118" cy="732133"/>
          </a:xfrm>
          <a:prstGeom prst="rect">
            <a:avLst/>
          </a:prstGeom>
        </p:spPr>
        <p:txBody>
          <a:bodyPr lIns="0"/>
          <a:lstStyle>
            <a:lvl1pPr>
              <a:defRPr sz="3200" b="1" i="0">
                <a:solidFill>
                  <a:srgbClr val="0072BC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en-GB"/>
              <a:t>H1 of the slide</a:t>
            </a:r>
            <a:endParaRPr lang="en-DK"/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1815BD8B-0483-3113-6B08-53D71121BFE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68325" y="1605776"/>
            <a:ext cx="8002588" cy="2966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3635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41DA9D-AE69-86A2-0512-E7B0326A36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6918" y="1523999"/>
            <a:ext cx="3764762" cy="961995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l">
              <a:buNone/>
              <a:defRPr sz="1600" b="0" i="0">
                <a:solidFill>
                  <a:schemeClr val="accent3"/>
                </a:solidFill>
                <a:latin typeface="Lato" panose="020F0502020204030203" pitchFamily="34" charset="77"/>
              </a:defRPr>
            </a:lvl1pPr>
            <a:lvl2pPr marL="448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2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0F618A-9E66-7146-BEBD-F40DC21D4791}"/>
              </a:ext>
            </a:extLst>
          </p:cNvPr>
          <p:cNvCxnSpPr>
            <a:cxnSpLocks/>
          </p:cNvCxnSpPr>
          <p:nvPr userDrawn="1"/>
        </p:nvCxnSpPr>
        <p:spPr>
          <a:xfrm>
            <a:off x="-1686296" y="454132"/>
            <a:ext cx="0" cy="178140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F4307A-4BFC-6A33-BF70-F8799E41C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ln>
            <a:gradFill>
              <a:gsLst>
                <a:gs pos="2001">
                  <a:srgbClr val="529FCF"/>
                </a:gs>
                <a:gs pos="0">
                  <a:srgbClr val="F7F9F5"/>
                </a:gs>
                <a:gs pos="3000">
                  <a:srgbClr val="F7F9F5"/>
                </a:gs>
                <a:gs pos="4000">
                  <a:srgbClr val="F2F2F2">
                    <a:alpha val="0"/>
                  </a:srgbClr>
                </a:gs>
                <a:gs pos="100000">
                  <a:srgbClr val="F2F2F2">
                    <a:alpha val="0"/>
                  </a:srgbClr>
                </a:gs>
              </a:gsLst>
            </a:gradFill>
          </a:ln>
        </p:spPr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341F9B-E012-1584-629E-70F8146CA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7F9F5"/>
                </a:solidFill>
              </a:defRPr>
            </a:lvl1pPr>
          </a:lstStyle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9D97C4-FC09-3E43-CF64-AFC3A67A03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690982" y="3315647"/>
            <a:ext cx="2368550" cy="2651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DK"/>
              <a:t>Copyright info</a:t>
            </a:r>
          </a:p>
        </p:txBody>
      </p:sp>
    </p:spTree>
    <p:extLst>
      <p:ext uri="{BB962C8B-B14F-4D97-AF65-F5344CB8AC3E}">
        <p14:creationId xmlns:p14="http://schemas.microsoft.com/office/powerpoint/2010/main" val="30839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560B811-B490-E650-7227-9F748F935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842" y="4767262"/>
            <a:ext cx="7994316" cy="274637"/>
          </a:xfrm>
          <a:prstGeom prst="rect">
            <a:avLst/>
          </a:prstGeom>
          <a:ln w="12700">
            <a:gradFill>
              <a:gsLst>
                <a:gs pos="0">
                  <a:srgbClr val="0072BC">
                    <a:lumMod val="100000"/>
                  </a:srgbClr>
                </a:gs>
                <a:gs pos="3000">
                  <a:srgbClr val="0072BC"/>
                </a:gs>
                <a:gs pos="4000">
                  <a:srgbClr val="F2F2F2">
                    <a:alpha val="0"/>
                  </a:srgbClr>
                </a:gs>
                <a:gs pos="100000">
                  <a:srgbClr val="F2F2F2">
                    <a:alpha val="0"/>
                  </a:srgbClr>
                </a:gs>
              </a:gsLst>
              <a:lin ang="5400000" scaled="1"/>
            </a:gradFill>
          </a:ln>
        </p:spPr>
        <p:txBody>
          <a:bodyPr vert="horz" lIns="0" tIns="36000" rIns="91440" bIns="45720" rtlCol="0" anchor="ctr"/>
          <a:lstStyle>
            <a:lvl1pPr algn="l">
              <a:defRPr sz="800" b="0" i="0">
                <a:solidFill>
                  <a:srgbClr val="0072BC"/>
                </a:solidFill>
                <a:latin typeface="Lato" panose="020F0502020204030203" pitchFamily="34" charset="77"/>
              </a:defRPr>
            </a:lvl1pPr>
          </a:lstStyle>
          <a:p>
            <a:r>
              <a:rPr lang="en-DK"/>
              <a:t>PPH GLOBAL SKILLSHARE </a:t>
            </a:r>
            <a:r>
              <a:rPr lang="en-DK">
                <a:latin typeface="Lato Light" panose="020F0302020204030203" pitchFamily="34" charset="77"/>
              </a:rPr>
              <a:t>JORDAN ’22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DF327DF-20AA-78E1-C04D-E09E77692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2887" y="4767263"/>
            <a:ext cx="536271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0" i="0">
                <a:solidFill>
                  <a:srgbClr val="0072BC"/>
                </a:solidFill>
                <a:latin typeface="Lato" panose="020F0502020204030203" pitchFamily="34" charset="77"/>
              </a:defRPr>
            </a:lvl1pPr>
          </a:lstStyle>
          <a:p>
            <a:fld id="{4292A465-3819-484C-B550-E1183E11D2B7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387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10" r:id="rId5"/>
    <p:sldLayoutId id="2147493506" r:id="rId6"/>
    <p:sldLayoutId id="2147493511" r:id="rId7"/>
    <p:sldLayoutId id="2147493492" r:id="rId8"/>
    <p:sldLayoutId id="2147493507" r:id="rId9"/>
    <p:sldLayoutId id="2147493508" r:id="rId10"/>
    <p:sldLayoutId id="2147493509" r:id="rId11"/>
    <p:sldLayoutId id="2147493512" r:id="rId12"/>
  </p:sldLayoutIdLst>
  <p:hf hdr="0" dt="0"/>
  <p:txStyles>
    <p:titleStyle>
      <a:lvl1pPr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0" i="0" kern="1200">
          <a:solidFill>
            <a:schemeClr val="accent1"/>
          </a:solidFill>
          <a:latin typeface="Lato" panose="020F0502020204030203" pitchFamily="34" charset="77"/>
          <a:ea typeface="+mj-ea"/>
          <a:cs typeface="+mj-cs"/>
        </a:defRPr>
      </a:lvl1pPr>
      <a:lvl2pPr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2pPr>
      <a:lvl3pPr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3pPr>
      <a:lvl4pPr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4pPr>
      <a:lvl5pPr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5pPr>
      <a:lvl6pPr marL="448453"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6pPr>
      <a:lvl7pPr marL="896905"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7pPr>
      <a:lvl8pPr marL="1345358"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8pPr>
      <a:lvl9pPr marL="1793810" algn="l" defTabSz="4484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31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36338" indent="-336338" algn="l" defTabSz="4484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746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728735" indent="-280283" algn="l" defTabSz="4484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354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21131" indent="-224227" algn="l" defTabSz="4484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962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569583" indent="-224227" algn="l" defTabSz="4484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18036" indent="-224227" algn="l" defTabSz="44845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466488" indent="-224227" algn="l" defTabSz="448453" rtl="0" eaLnBrk="1" latinLnBrk="0" hangingPunct="1">
        <a:spcBef>
          <a:spcPct val="20000"/>
        </a:spcBef>
        <a:buFont typeface="Arial"/>
        <a:buChar char="•"/>
        <a:defRPr sz="1962" kern="1200">
          <a:solidFill>
            <a:schemeClr val="tx1"/>
          </a:solidFill>
          <a:latin typeface="+mn-lt"/>
          <a:ea typeface="+mn-ea"/>
          <a:cs typeface="+mn-cs"/>
        </a:defRPr>
      </a:lvl6pPr>
      <a:lvl7pPr marL="2914940" indent="-224227" algn="l" defTabSz="448453" rtl="0" eaLnBrk="1" latinLnBrk="0" hangingPunct="1">
        <a:spcBef>
          <a:spcPct val="20000"/>
        </a:spcBef>
        <a:buFont typeface="Arial"/>
        <a:buChar char="•"/>
        <a:defRPr sz="1962" kern="1200">
          <a:solidFill>
            <a:schemeClr val="tx1"/>
          </a:solidFill>
          <a:latin typeface="+mn-lt"/>
          <a:ea typeface="+mn-ea"/>
          <a:cs typeface="+mn-cs"/>
        </a:defRPr>
      </a:lvl7pPr>
      <a:lvl8pPr marL="3363393" indent="-224227" algn="l" defTabSz="448453" rtl="0" eaLnBrk="1" latinLnBrk="0" hangingPunct="1">
        <a:spcBef>
          <a:spcPct val="20000"/>
        </a:spcBef>
        <a:buFont typeface="Arial"/>
        <a:buChar char="•"/>
        <a:defRPr sz="1962" kern="1200">
          <a:solidFill>
            <a:schemeClr val="tx1"/>
          </a:solidFill>
          <a:latin typeface="+mn-lt"/>
          <a:ea typeface="+mn-ea"/>
          <a:cs typeface="+mn-cs"/>
        </a:defRPr>
      </a:lvl8pPr>
      <a:lvl9pPr marL="3811845" indent="-224227" algn="l" defTabSz="448453" rtl="0" eaLnBrk="1" latinLnBrk="0" hangingPunct="1">
        <a:spcBef>
          <a:spcPct val="20000"/>
        </a:spcBef>
        <a:buFont typeface="Arial"/>
        <a:buChar char="•"/>
        <a:defRPr sz="19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1pPr>
      <a:lvl2pPr marL="448453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896905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3pPr>
      <a:lvl4pPr marL="1345358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4pPr>
      <a:lvl5pPr marL="1793810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5pPr>
      <a:lvl6pPr marL="2242261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6pPr>
      <a:lvl7pPr marL="2690714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7pPr>
      <a:lvl8pPr marL="3139166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8pPr>
      <a:lvl9pPr marL="3587618" algn="l" defTabSz="448453" rtl="0" eaLnBrk="1" latinLnBrk="0" hangingPunct="1">
        <a:defRPr sz="17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58" userDrawn="1">
          <p15:clr>
            <a:srgbClr val="F26B43"/>
          </p15:clr>
        </p15:guide>
        <p15:guide id="4" pos="5399" userDrawn="1">
          <p15:clr>
            <a:srgbClr val="F26B43"/>
          </p15:clr>
        </p15:guide>
        <p15:guide id="5" orient="horz" pos="2997" userDrawn="1">
          <p15:clr>
            <a:srgbClr val="F26B43"/>
          </p15:clr>
        </p15:guide>
        <p15:guide id="6" orient="horz" pos="4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62CE498D-7310-1571-1D26-A9A003917B4D}"/>
              </a:ext>
            </a:extLst>
          </p:cNvPr>
          <p:cNvSpPr/>
          <p:nvPr/>
        </p:nvSpPr>
        <p:spPr>
          <a:xfrm rot="20763907">
            <a:off x="-1157527" y="-4486745"/>
            <a:ext cx="12971548" cy="8188846"/>
          </a:xfrm>
          <a:prstGeom prst="rect">
            <a:avLst/>
          </a:prstGeom>
          <a:solidFill>
            <a:srgbClr val="F7C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9" name="Afbeelding 8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AA3A90AF-0F2A-7A97-0443-5107498A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0" r="1" b="26628"/>
          <a:stretch>
            <a:fillRect/>
          </a:stretch>
        </p:blipFill>
        <p:spPr>
          <a:xfrm>
            <a:off x="6086990" y="4259465"/>
            <a:ext cx="989044" cy="523631"/>
          </a:xfrm>
          <a:prstGeom prst="rect">
            <a:avLst/>
          </a:prstGeom>
        </p:spPr>
      </p:pic>
      <p:pic>
        <p:nvPicPr>
          <p:cNvPr id="11" name="Afbeelding 10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9875B532-2B52-D754-1687-D1DE22BC6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3" r="1" b="21006"/>
          <a:stretch>
            <a:fillRect/>
          </a:stretch>
        </p:blipFill>
        <p:spPr>
          <a:xfrm>
            <a:off x="7343738" y="4101368"/>
            <a:ext cx="1344506" cy="712351"/>
          </a:xfrm>
          <a:prstGeom prst="rect">
            <a:avLst/>
          </a:prstGeom>
        </p:spPr>
      </p:pic>
      <p:pic>
        <p:nvPicPr>
          <p:cNvPr id="23" name="Afbeelding 22" descr="Afbeelding met Lettertype, Graphics, logo, tekst">
            <a:extLst>
              <a:ext uri="{FF2B5EF4-FFF2-40B4-BE49-F238E27FC236}">
                <a16:creationId xmlns:a16="http://schemas.microsoft.com/office/drawing/2014/main" id="{119E797F-2750-5D89-37B8-34176BDBA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93" y="4259466"/>
            <a:ext cx="1111748" cy="420241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E56ECFED-47D4-52E8-99EA-6600441C7152}"/>
              </a:ext>
            </a:extLst>
          </p:cNvPr>
          <p:cNvSpPr txBox="1">
            <a:spLocks/>
          </p:cNvSpPr>
          <p:nvPr/>
        </p:nvSpPr>
        <p:spPr>
          <a:xfrm>
            <a:off x="579167" y="329781"/>
            <a:ext cx="7504356" cy="365893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Creative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funding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, sponsoring,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crowdfunding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en filantropie</a:t>
            </a:r>
          </a:p>
          <a:p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Samen investeren in een vitaal </a:t>
            </a:r>
            <a:b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Gronings cultuurveld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25C433DC-6F6B-B754-E92F-A61ACAB9A71F}"/>
              </a:ext>
            </a:extLst>
          </p:cNvPr>
          <p:cNvSpPr/>
          <p:nvPr/>
        </p:nvSpPr>
        <p:spPr>
          <a:xfrm rot="21180052">
            <a:off x="-285570" y="-177374"/>
            <a:ext cx="1560405" cy="2950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7CB6C60-A232-3755-9820-7D61C932E322}"/>
              </a:ext>
            </a:extLst>
          </p:cNvPr>
          <p:cNvSpPr txBox="1"/>
          <p:nvPr/>
        </p:nvSpPr>
        <p:spPr>
          <a:xfrm rot="21180052">
            <a:off x="-291061" y="-174480"/>
            <a:ext cx="1984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spc="450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WELKOM BIJ</a:t>
            </a:r>
          </a:p>
        </p:txBody>
      </p:sp>
    </p:spTree>
    <p:extLst>
      <p:ext uri="{BB962C8B-B14F-4D97-AF65-F5344CB8AC3E}">
        <p14:creationId xmlns:p14="http://schemas.microsoft.com/office/powerpoint/2010/main" val="1106996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8B9F-F0AC-E882-5AF6-5F051CAB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D682-4F11-6883-D75B-8C254D95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81" y="436368"/>
            <a:ext cx="4027137" cy="1861659"/>
          </a:xfrm>
        </p:spPr>
        <p:txBody>
          <a:bodyPr/>
          <a:lstStyle/>
          <a:p>
            <a:r>
              <a:rPr lang="nl-NL"/>
              <a:t>Tot slot</a:t>
            </a:r>
            <a:br>
              <a:rPr lang="nl-NL"/>
            </a:br>
            <a:r>
              <a:rPr lang="nl-NL"/>
              <a:t>Het belangrijkste wat ik wil meegeven: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3C72F-7F89-8786-F4AA-F55EB824DF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C362F-7729-65A2-1F42-A395B4CAA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10</a:t>
            </a:fld>
            <a:endParaRPr lang="en-DK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3BEF761-27EE-BD20-3923-0EB6FEB9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6" y="25983"/>
            <a:ext cx="1154344" cy="12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7DAE8-979A-CBD9-2646-D9C70B7DD3BF}"/>
              </a:ext>
            </a:extLst>
          </p:cNvPr>
          <p:cNvSpPr txBox="1"/>
          <p:nvPr/>
        </p:nvSpPr>
        <p:spPr>
          <a:xfrm>
            <a:off x="325581" y="2163875"/>
            <a:ext cx="45373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Durf groot te denken en vragen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Bouw je eigen unieke donor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Betrek je directeur en je hele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Begin klein, maar begin nú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Filantropie is meer dan geld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Het </a:t>
            </a:r>
            <a:r>
              <a:rPr lang="en-US" alt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gaat</a:t>
            </a:r>
            <a:r>
              <a:rPr lang="en-US" alt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over </a:t>
            </a:r>
            <a:r>
              <a:rPr lang="en-US" alt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relaties</a:t>
            </a:r>
            <a:r>
              <a:rPr lang="en-US" alt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alt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betrokkenheid</a:t>
            </a:r>
            <a:r>
              <a:rPr lang="en-US" alt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 </a:t>
            </a:r>
            <a:r>
              <a:rPr lang="en-US" altLang="en-US" sz="1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draagvlak</a:t>
            </a:r>
            <a:endParaRPr lang="en-US" alt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nl-NL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 descr="A person posing for a picture&#10;&#10;AI-generated content may be incorrect.">
            <a:extLst>
              <a:ext uri="{FF2B5EF4-FFF2-40B4-BE49-F238E27FC236}">
                <a16:creationId xmlns:a16="http://schemas.microsoft.com/office/drawing/2014/main" id="{611272D6-EEDA-5610-FC06-1E756EDB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52" y="1411860"/>
            <a:ext cx="2196848" cy="329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240EB-83C0-F217-1CDF-271894B3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852" y="1754195"/>
            <a:ext cx="1743357" cy="18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1F71-A4A1-DF6B-3E41-D7B4E2D02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26D1A7C2-2B11-F919-CC8D-A2F62051EFFC}"/>
              </a:ext>
            </a:extLst>
          </p:cNvPr>
          <p:cNvSpPr/>
          <p:nvPr/>
        </p:nvSpPr>
        <p:spPr>
          <a:xfrm rot="19722894">
            <a:off x="-5810191" y="-3897384"/>
            <a:ext cx="11154782" cy="5187103"/>
          </a:xfrm>
          <a:prstGeom prst="rect">
            <a:avLst/>
          </a:prstGeom>
          <a:solidFill>
            <a:srgbClr val="F7C2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9" name="Afbeelding 8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8A4036F9-B904-A8E6-E95E-F162E05D0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0" r="1" b="26628"/>
          <a:stretch>
            <a:fillRect/>
          </a:stretch>
        </p:blipFill>
        <p:spPr>
          <a:xfrm>
            <a:off x="7277440" y="4506471"/>
            <a:ext cx="522494" cy="276625"/>
          </a:xfrm>
          <a:prstGeom prst="rect">
            <a:avLst/>
          </a:prstGeom>
        </p:spPr>
      </p:pic>
      <p:pic>
        <p:nvPicPr>
          <p:cNvPr id="11" name="Afbeelding 10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D7C1AA6E-BB07-DED4-B485-B510018A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3" r="1" b="21006"/>
          <a:stretch>
            <a:fillRect/>
          </a:stretch>
        </p:blipFill>
        <p:spPr>
          <a:xfrm>
            <a:off x="7977964" y="4437395"/>
            <a:ext cx="710280" cy="376323"/>
          </a:xfrm>
          <a:prstGeom prst="rect">
            <a:avLst/>
          </a:prstGeom>
        </p:spPr>
      </p:pic>
      <p:pic>
        <p:nvPicPr>
          <p:cNvPr id="23" name="Afbeelding 22" descr="Afbeelding met Lettertype, Graphics, logo, tekst">
            <a:extLst>
              <a:ext uri="{FF2B5EF4-FFF2-40B4-BE49-F238E27FC236}">
                <a16:creationId xmlns:a16="http://schemas.microsoft.com/office/drawing/2014/main" id="{74D2D4F4-3131-150B-8C24-BA9B73FAD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61" y="4486275"/>
            <a:ext cx="587318" cy="222006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A35B5E2A-DCA8-7364-9A8C-BB97570B16A7}"/>
              </a:ext>
            </a:extLst>
          </p:cNvPr>
          <p:cNvSpPr txBox="1">
            <a:spLocks/>
          </p:cNvSpPr>
          <p:nvPr/>
        </p:nvSpPr>
        <p:spPr>
          <a:xfrm>
            <a:off x="86914" y="237115"/>
            <a:ext cx="1285237" cy="7887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350" dirty="0">
                <a:latin typeface="Verdana" panose="020B0604030504040204" pitchFamily="34" charset="0"/>
                <a:ea typeface="Verdana" panose="020B0604030504040204" pitchFamily="34" charset="0"/>
              </a:rPr>
              <a:t>een vitaal</a:t>
            </a:r>
            <a:br>
              <a:rPr lang="nl-NL" sz="13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350" b="1" dirty="0">
                <a:latin typeface="Verdana" panose="020B0604030504040204" pitchFamily="34" charset="0"/>
                <a:ea typeface="Verdana" panose="020B0604030504040204" pitchFamily="34" charset="0"/>
              </a:rPr>
              <a:t>Gronings</a:t>
            </a:r>
            <a:br>
              <a:rPr lang="nl-NL" sz="135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350" b="1" dirty="0">
                <a:latin typeface="Verdana" panose="020B0604030504040204" pitchFamily="34" charset="0"/>
                <a:ea typeface="Verdana" panose="020B0604030504040204" pitchFamily="34" charset="0"/>
              </a:rPr>
              <a:t>cultuurveld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F2A56322-06A6-29C4-8FB2-C43F215B931A}"/>
              </a:ext>
            </a:extLst>
          </p:cNvPr>
          <p:cNvSpPr/>
          <p:nvPr/>
        </p:nvSpPr>
        <p:spPr>
          <a:xfrm rot="21180052">
            <a:off x="-1289954" y="-2041081"/>
            <a:ext cx="1560405" cy="3569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5C538A6E-3352-6600-A463-0CDA3294D578}"/>
              </a:ext>
            </a:extLst>
          </p:cNvPr>
          <p:cNvSpPr txBox="1"/>
          <p:nvPr/>
        </p:nvSpPr>
        <p:spPr>
          <a:xfrm rot="21180052">
            <a:off x="-1256786" y="-2084706"/>
            <a:ext cx="197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spc="525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HARTSTIKKE</a:t>
            </a:r>
            <a:br>
              <a:rPr lang="nl-NL" sz="900" b="1" spc="450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900" b="1" spc="450" dirty="0">
                <a:solidFill>
                  <a:schemeClr val="bg1"/>
                </a:solidFill>
                <a:highlight>
                  <a:srgbClr val="0000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WELKOM BIJ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F2185E-40AA-9615-160B-61333980E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07FB4FE-4C03-BDEA-D9F3-3D2B496AA341}"/>
              </a:ext>
            </a:extLst>
          </p:cNvPr>
          <p:cNvSpPr txBox="1"/>
          <p:nvPr/>
        </p:nvSpPr>
        <p:spPr>
          <a:xfrm>
            <a:off x="455756" y="1681841"/>
            <a:ext cx="70984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/>
              <a:t>Welkom </a:t>
            </a:r>
          </a:p>
          <a:p>
            <a:endParaRPr lang="nl-NL" dirty="0"/>
          </a:p>
          <a:p>
            <a:r>
              <a:rPr lang="nl-NL" dirty="0" err="1"/>
              <a:t>Hassina</a:t>
            </a:r>
            <a:r>
              <a:rPr lang="nl-NL" dirty="0"/>
              <a:t> </a:t>
            </a:r>
            <a:r>
              <a:rPr lang="nl-NL" dirty="0" err="1"/>
              <a:t>Bahar</a:t>
            </a:r>
            <a:r>
              <a:rPr lang="nl-NL" dirty="0"/>
              <a:t>, UNHCR</a:t>
            </a:r>
          </a:p>
          <a:p>
            <a:endParaRPr lang="nl-NL" dirty="0"/>
          </a:p>
          <a:p>
            <a:r>
              <a:rPr lang="nl-NL" dirty="0" err="1"/>
              <a:t>Ademiek</a:t>
            </a:r>
            <a:r>
              <a:rPr lang="nl-NL" dirty="0"/>
              <a:t> Gerritsma van Groninger Museum</a:t>
            </a:r>
          </a:p>
          <a:p>
            <a:endParaRPr lang="nl-NL" dirty="0"/>
          </a:p>
          <a:p>
            <a:r>
              <a:rPr lang="nl-NL" dirty="0"/>
              <a:t>Kristel </a:t>
            </a:r>
            <a:r>
              <a:rPr lang="nl-NL" dirty="0" err="1"/>
              <a:t>Casander</a:t>
            </a:r>
            <a:r>
              <a:rPr lang="nl-NL" dirty="0"/>
              <a:t> van Voor de Kunst en </a:t>
            </a:r>
            <a:r>
              <a:rPr lang="nl-NL" dirty="0" err="1"/>
              <a:t>Helleke</a:t>
            </a:r>
            <a:r>
              <a:rPr lang="nl-NL" dirty="0"/>
              <a:t> van den Braber, hoogleraar mecenaatstudies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B3955D6-08EC-7465-26CB-EA38D0E05634}"/>
              </a:ext>
            </a:extLst>
          </p:cNvPr>
          <p:cNvSpPr txBox="1"/>
          <p:nvPr/>
        </p:nvSpPr>
        <p:spPr>
          <a:xfrm>
            <a:off x="390890" y="1158621"/>
            <a:ext cx="29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Programma</a:t>
            </a:r>
          </a:p>
        </p:txBody>
      </p:sp>
    </p:spTree>
    <p:extLst>
      <p:ext uri="{BB962C8B-B14F-4D97-AF65-F5344CB8AC3E}">
        <p14:creationId xmlns:p14="http://schemas.microsoft.com/office/powerpoint/2010/main" val="289259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583D5-8681-900B-F66A-ABF344D7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980" y="1629673"/>
            <a:ext cx="2065679" cy="22001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BCD1D4-AC70-1F73-85A7-EAD002A73398}"/>
              </a:ext>
            </a:extLst>
          </p:cNvPr>
          <p:cNvCxnSpPr/>
          <p:nvPr/>
        </p:nvCxnSpPr>
        <p:spPr>
          <a:xfrm>
            <a:off x="4150659" y="1681090"/>
            <a:ext cx="0" cy="212422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52453D-1BFF-8BD0-2A7F-51DD003164F9}"/>
              </a:ext>
            </a:extLst>
          </p:cNvPr>
          <p:cNvSpPr txBox="1"/>
          <p:nvPr/>
        </p:nvSpPr>
        <p:spPr>
          <a:xfrm>
            <a:off x="4373580" y="2360795"/>
            <a:ext cx="302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Lato Black" panose="020F0502020204030203" pitchFamily="34" charset="77"/>
              </a:rPr>
              <a:t>Hassina Bahar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A12EC-FBA4-34F5-D796-8BB5CC06CCA5}"/>
              </a:ext>
            </a:extLst>
          </p:cNvPr>
          <p:cNvSpPr txBox="1"/>
          <p:nvPr/>
        </p:nvSpPr>
        <p:spPr>
          <a:xfrm>
            <a:off x="4373579" y="265872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Private Partnerships and </a:t>
            </a:r>
            <a:r>
              <a:rPr lang="nl-NL" sz="1200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Philanthropy</a:t>
            </a:r>
            <a:endParaRPr lang="nl-NL" sz="12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nl-NL" sz="1200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Income</a:t>
            </a:r>
            <a:r>
              <a:rPr lang="nl-NL" sz="1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lead Major Donors and </a:t>
            </a:r>
            <a:r>
              <a:rPr lang="nl-NL" sz="1200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HNWI’s</a:t>
            </a:r>
            <a:endParaRPr lang="nl-NL" sz="12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9987-06DE-D25F-32EF-79C66151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41" y="710091"/>
            <a:ext cx="7871506" cy="1861659"/>
          </a:xfrm>
        </p:spPr>
        <p:txBody>
          <a:bodyPr/>
          <a:lstStyle/>
          <a:p>
            <a:r>
              <a:rPr lang="en-GB" err="1"/>
              <a:t>Waar</a:t>
            </a:r>
            <a:r>
              <a:rPr lang="en-GB"/>
              <a:t> </a:t>
            </a:r>
            <a:r>
              <a:rPr lang="en-GB" err="1"/>
              <a:t>gaan</a:t>
            </a:r>
            <a:r>
              <a:rPr lang="en-GB"/>
              <a:t> we het over </a:t>
            </a:r>
            <a:r>
              <a:rPr lang="en-GB" err="1"/>
              <a:t>hebben</a:t>
            </a:r>
            <a:r>
              <a:rPr lang="en-GB"/>
              <a:t>?</a:t>
            </a:r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15B6E-528B-E8C6-8CA2-9AAE5FA274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5600-9B95-EF90-9D7F-47222F879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4</a:t>
            </a:fld>
            <a:endParaRPr lang="en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B1690-7E28-46C2-B07B-EE6784508023}"/>
              </a:ext>
            </a:extLst>
          </p:cNvPr>
          <p:cNvSpPr txBox="1"/>
          <p:nvPr/>
        </p:nvSpPr>
        <p:spPr>
          <a:xfrm>
            <a:off x="782058" y="1694588"/>
            <a:ext cx="683794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/>
              <a:t>Wat private </a:t>
            </a:r>
            <a:r>
              <a:rPr lang="nl-NL" err="1"/>
              <a:t>funding</a:t>
            </a:r>
            <a:r>
              <a:rPr lang="nl-NL"/>
              <a:t> eigenlijk is: met name filantropie en private partnerships</a:t>
            </a:r>
            <a:endParaRPr lang="en-GB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/>
              <a:t>Waarom het belangrijk is om private </a:t>
            </a:r>
            <a:r>
              <a:rPr lang="nl-NL" err="1"/>
              <a:t>funding</a:t>
            </a:r>
            <a:r>
              <a:rPr lang="nl-NL"/>
              <a:t> serieus te verkennen</a:t>
            </a:r>
            <a:endParaRPr lang="en-GB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/>
              <a:t>Wat er nodig is binnen een organisatie om fondsenwerving succesvol te maken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2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9987-06DE-D25F-32EF-79C66151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41" y="710091"/>
            <a:ext cx="7871506" cy="1861659"/>
          </a:xfrm>
        </p:spPr>
        <p:txBody>
          <a:bodyPr/>
          <a:lstStyle/>
          <a:p>
            <a:r>
              <a:rPr lang="en-GB"/>
              <a:t>Wat is </a:t>
            </a:r>
            <a:r>
              <a:rPr lang="en-GB" err="1"/>
              <a:t>filanthropie</a:t>
            </a:r>
            <a:r>
              <a:rPr lang="en-GB"/>
              <a:t>?</a:t>
            </a:r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15B6E-528B-E8C6-8CA2-9AAE5FA274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5600-9B95-EF90-9D7F-47222F879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5</a:t>
            </a:fld>
            <a:endParaRPr lang="en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B1690-7E28-46C2-B07B-EE6784508023}"/>
              </a:ext>
            </a:extLst>
          </p:cNvPr>
          <p:cNvSpPr txBox="1"/>
          <p:nvPr/>
        </p:nvSpPr>
        <p:spPr>
          <a:xfrm>
            <a:off x="479058" y="1414980"/>
            <a:ext cx="4861869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GB" sz="1200" b="1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r>
              <a:rPr lang="nl-N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Het vrijwillig inzetten van privévermogen, tijd of netwerk om maatschappelijke doelen te ondersteunen.</a:t>
            </a:r>
            <a:br>
              <a:rPr lang="nl-N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nl-N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mijn huidige werk bij UNHCR noemen we dit Private sector funding. Dus financiering die niet van overheden komt, maar van private partijen.</a:t>
            </a:r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base"/>
            <a:endParaRPr lang="en-GB" sz="1200" b="1" i="0">
              <a:solidFill>
                <a:srgbClr val="000000"/>
              </a:solidFill>
              <a:effectLst/>
              <a:latin typeface="Lato"/>
              <a:ea typeface="Lato"/>
              <a:cs typeface="Lato"/>
            </a:endParaRPr>
          </a:p>
          <a:p>
            <a:pPr fontAlgn="base">
              <a:buClr>
                <a:schemeClr val="bg2"/>
              </a:buClr>
            </a:pPr>
            <a:endParaRPr lang="en-GB" sz="120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344BC-38A6-FFAD-8A0E-E9323138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53" y="1641133"/>
            <a:ext cx="3625816" cy="24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8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9987-06DE-D25F-32EF-79C66151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70" y="1731768"/>
            <a:ext cx="4387294" cy="1861659"/>
          </a:xfrm>
        </p:spPr>
        <p:txBody>
          <a:bodyPr/>
          <a:lstStyle/>
          <a:p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Eerste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les: Er is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genoeg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potentie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de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makrt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dus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wees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niet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bescheiden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je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geefvraag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en-DK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15B6E-528B-E8C6-8CA2-9AAE5FA274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5600-9B95-EF90-9D7F-47222F879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6</a:t>
            </a:fld>
            <a:endParaRPr lang="en-DK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E2B43CA-FBC0-7B1E-7EED-A4AFC669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6" y="25983"/>
            <a:ext cx="1154344" cy="12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B01D5D9-A907-6B73-E328-8F3F5F0EC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" t="8481" r="21994"/>
          <a:stretch/>
        </p:blipFill>
        <p:spPr>
          <a:xfrm>
            <a:off x="5299363" y="1731768"/>
            <a:ext cx="3844637" cy="30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0E00C-B95E-DA90-8999-91679D2D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9514-AC71-8E2F-D8FB-8EE32C77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7" y="810319"/>
            <a:ext cx="4387294" cy="1288646"/>
          </a:xfrm>
        </p:spPr>
        <p:txBody>
          <a:bodyPr/>
          <a:lstStyle/>
          <a:p>
            <a:r>
              <a:rPr lang="nl-NL"/>
              <a:t>Waarom filantropie belangrijk is</a:t>
            </a:r>
            <a:br>
              <a:rPr lang="en-GB"/>
            </a:br>
            <a:endParaRPr lang="en-DK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BDB13-40F2-961A-8904-144BECF8F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F7390-0C35-9F96-4E11-C70AF1BAD2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7</a:t>
            </a:fld>
            <a:endParaRPr lang="en-DK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3F71691-4187-D00B-311D-96D97846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6" y="25983"/>
            <a:ext cx="1154344" cy="12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91BE3-3C44-2EDF-5F25-F1AE6D0D52A6}"/>
              </a:ext>
            </a:extLst>
          </p:cNvPr>
          <p:cNvSpPr txBox="1"/>
          <p:nvPr/>
        </p:nvSpPr>
        <p:spPr>
          <a:xfrm>
            <a:off x="476530" y="1870968"/>
            <a:ext cx="4572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Even een stapje terug…</a:t>
            </a:r>
            <a:endParaRPr lang="nl-NL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nl-NL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Reden 1 – Financieel:</a:t>
            </a:r>
            <a:endParaRPr lang="nl-NL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Gezonde organisatie = diverse financieringsmix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Subsidies, kaartverkoop, sponsoring, donaties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Eén weggevallen inkomstenstroom? Je blijft functioneren</a:t>
            </a:r>
          </a:p>
          <a:p>
            <a:pPr>
              <a:buNone/>
            </a:pPr>
            <a:endParaRPr lang="nl-NL" sz="14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nl-NL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Reden 2 – Betrokkenheid &amp; draagvlak:</a:t>
            </a:r>
            <a:endParaRPr lang="nl-NL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Diepere relatie met je publiek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Mensen voelen zich mede-eigenaar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 blijft relevant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699A0CE-5D18-B4D8-078F-9F7A177A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98" y="1103838"/>
            <a:ext cx="2632940" cy="35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0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49AF-4A67-9949-B99D-E8396835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4450-3071-6233-6F93-D5EF689A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81" y="436368"/>
            <a:ext cx="4387294" cy="1861659"/>
          </a:xfrm>
        </p:spPr>
        <p:txBody>
          <a:bodyPr/>
          <a:lstStyle/>
          <a:p>
            <a:r>
              <a:rPr lang="nl-NL"/>
              <a:t>De rol van de directeur &amp; team effort</a:t>
            </a:r>
            <a:br>
              <a:rPr lang="nl-NL"/>
            </a:br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E5D70-DBF9-41C5-CB18-72BA8317C7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BE2BD-E0DC-4FB7-3596-8EE196212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8</a:t>
            </a:fld>
            <a:endParaRPr lang="en-DK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3DD520F-A2B5-4ED2-D083-818579A1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6" y="25983"/>
            <a:ext cx="1154344" cy="12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9B7D7D-7A02-FC27-1E3B-3E25F546AC57}"/>
              </a:ext>
            </a:extLst>
          </p:cNvPr>
          <p:cNvSpPr txBox="1"/>
          <p:nvPr/>
        </p:nvSpPr>
        <p:spPr>
          <a:xfrm>
            <a:off x="297872" y="1575056"/>
            <a:ext cx="67887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rol van de directeur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een gezonde organisatie is de directeur de eerste fondsenwerver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Heeft netwerk, gezag en kan deuren openen → lead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Fondsenwerver = relatiemanager, schrijft voorstellen, onderhoudt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Zonder betrokkenheid van de directie wordt het veel moeilijker</a:t>
            </a:r>
            <a:b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nl-NL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nl-NL" sz="1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Fondsenwerving is een team effort</a:t>
            </a:r>
            <a:endParaRPr lang="nl-NL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 = samenwerking met collega’s: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Tentoonstellingsmaker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educatie</a:t>
            </a:r>
            <a:endParaRPr lang="en-GB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3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65BE7-8564-8E44-E27D-FD9B869A4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3134-A8C3-87D9-5D70-FA158743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80" y="436368"/>
            <a:ext cx="8121278" cy="1861659"/>
          </a:xfrm>
        </p:spPr>
        <p:txBody>
          <a:bodyPr/>
          <a:lstStyle/>
          <a:p>
            <a:r>
              <a:rPr lang="nl-NL" sz="2800"/>
              <a:t>Een succesvolle fondsenwervingsprogramma, maar waar begin je? </a:t>
            </a:r>
            <a:br>
              <a:rPr lang="nl-NL"/>
            </a:br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A5CEF-B3D4-5DBC-AB2A-C3009A442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DK">
              <a:latin typeface="Lato Light" panose="020F03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403C7-225B-E6ED-FCDB-AA4DA6A67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92A465-3819-484C-B550-E1183E11D2B7}" type="slidenum">
              <a:rPr lang="en-DK" smtClean="0"/>
              <a:pPr/>
              <a:t>9</a:t>
            </a:fld>
            <a:endParaRPr lang="en-DK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5661B54-F855-B7AA-117A-5D247123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56" y="25983"/>
            <a:ext cx="1154344" cy="12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00509-C3D0-C092-FEE9-84AB671F6DFE}"/>
              </a:ext>
            </a:extLst>
          </p:cNvPr>
          <p:cNvSpPr txBox="1"/>
          <p:nvPr/>
        </p:nvSpPr>
        <p:spPr>
          <a:xfrm>
            <a:off x="342900" y="1256675"/>
            <a:ext cx="84582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1"/>
              <a:t>Waar begin je?</a:t>
            </a:r>
            <a:endParaRPr lang="nl-NL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Begin met een duidelijke strategie en meetbare doelen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Breek het op in kleine stappen, want fondsenwerving kost tijd </a:t>
            </a:r>
            <a:r>
              <a:rPr lang="nl-NL" sz="1400">
                <a:sym typeface="Wingdings" panose="05000000000000000000" pitchFamily="2" charset="2"/>
              </a:rPr>
              <a:t></a:t>
            </a:r>
            <a:r>
              <a:rPr lang="nl-NL" sz="1400"/>
              <a:t> geen shortcuts!</a:t>
            </a:r>
          </a:p>
          <a:p>
            <a:endParaRPr lang="nl-NL" sz="1400"/>
          </a:p>
          <a:p>
            <a:r>
              <a:rPr lang="nl-NL" sz="1400" b="1"/>
              <a:t>Begin met wat je al hebt</a:t>
            </a:r>
            <a:endParaRPr lang="nl-NL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Kijk binnen je organisatie: wat kan je aanbieden met weinig kosten maar veel waarde?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Denk aan exclusieve rondleidingen, ontmoetingen met kunstenaars, archiefbezoeken, ontbijtsessies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Klein en intiem mag, dat maakt het juist charmant</a:t>
            </a:r>
          </a:p>
          <a:p>
            <a:endParaRPr lang="nl-NL" sz="1400" b="1"/>
          </a:p>
          <a:p>
            <a:r>
              <a:rPr lang="nl-NL" sz="1400" b="1"/>
              <a:t>Inspireren en verbinden</a:t>
            </a:r>
            <a:endParaRPr lang="nl-NL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Donateurs zitten in verschillende fases: nieuwsgierig, betrokken, loyaal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Events verdiepen relaties en houden donateurs verbonden</a:t>
            </a:r>
          </a:p>
          <a:p>
            <a:endParaRPr lang="nl-NL" sz="1400" b="1"/>
          </a:p>
          <a:p>
            <a:r>
              <a:rPr lang="nl-NL" sz="1400" b="1"/>
              <a:t>Maak mensen onderdeel van je club</a:t>
            </a:r>
            <a:endParaRPr lang="nl-NL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Verbondenheid is essentieel, ook met kleine gebaren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/>
              <a:t>Een simpele, betekenisvolle attentie kan veel doen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88021"/>
      </p:ext>
    </p:extLst>
  </p:cSld>
  <p:clrMapOvr>
    <a:masterClrMapping/>
  </p:clrMapOvr>
</p:sld>
</file>

<file path=ppt/theme/theme1.xml><?xml version="1.0" encoding="utf-8"?>
<a:theme xmlns:a="http://schemas.openxmlformats.org/drawingml/2006/main" name="Global Skillshare Jordan_Slides">
  <a:themeElements>
    <a:clrScheme name="PSP template">
      <a:dk1>
        <a:srgbClr val="000000"/>
      </a:dk1>
      <a:lt1>
        <a:srgbClr val="FFFFFF"/>
      </a:lt1>
      <a:dk2>
        <a:srgbClr val="FFFFFF"/>
      </a:dk2>
      <a:lt2>
        <a:srgbClr val="0072BC"/>
      </a:lt2>
      <a:accent1>
        <a:srgbClr val="77B8DE"/>
      </a:accent1>
      <a:accent2>
        <a:srgbClr val="A8D1E9"/>
      </a:accent2>
      <a:accent3>
        <a:srgbClr val="FAEB00"/>
      </a:accent3>
      <a:accent4>
        <a:srgbClr val="17375F"/>
      </a:accent4>
      <a:accent5>
        <a:srgbClr val="08B499"/>
      </a:accent5>
      <a:accent6>
        <a:srgbClr val="EF4960"/>
      </a:accent6>
      <a:hlink>
        <a:srgbClr val="0072BC"/>
      </a:hlink>
      <a:folHlink>
        <a:srgbClr val="0072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SP Template - 9 Dec 2020" id="{CDDB659C-772B-C946-BF9C-FA55D36E93F2}" vid="{666BA15A-49C9-A44C-89E4-8B48065F68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113794-63e1-4618-a352-9a86ea75cb9b" xsi:nil="true"/>
    <lcf76f155ced4ddcb4097134ff3c332f xmlns="319671ad-df1b-4b35-aac2-45a15968844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C9173D9FE3D84084C8D9A42CFE29EC" ma:contentTypeVersion="12" ma:contentTypeDescription="Een nieuw document maken." ma:contentTypeScope="" ma:versionID="82d20dd28b20b6a39f1499cd3bb4fcfb">
  <xsd:schema xmlns:xsd="http://www.w3.org/2001/XMLSchema" xmlns:xs="http://www.w3.org/2001/XMLSchema" xmlns:p="http://schemas.microsoft.com/office/2006/metadata/properties" xmlns:ns2="319671ad-df1b-4b35-aac2-45a159688442" xmlns:ns3="6b113794-63e1-4618-a352-9a86ea75cb9b" targetNamespace="http://schemas.microsoft.com/office/2006/metadata/properties" ma:root="true" ma:fieldsID="54efda89d52ceca88cff8a10d3b15b51" ns2:_="" ns3:_="">
    <xsd:import namespace="319671ad-df1b-4b35-aac2-45a159688442"/>
    <xsd:import namespace="6b113794-63e1-4618-a352-9a86ea75cb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671ad-df1b-4b35-aac2-45a1596884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3c22bc96-b743-49b0-a01a-a501e21828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113794-63e1-4618-a352-9a86ea75cb9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abfe95c-5e91-49fa-9ad6-86d7e11703c2}" ma:internalName="TaxCatchAll" ma:showField="CatchAllData" ma:web="6b113794-63e1-4618-a352-9a86ea75cb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B2180-EE0D-4D7A-8E7C-D93140F01F61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319671ad-df1b-4b35-aac2-45a159688442"/>
    <ds:schemaRef ds:uri="http://schemas.microsoft.com/office/2006/documentManagement/types"/>
    <ds:schemaRef ds:uri="6b113794-63e1-4618-a352-9a86ea75cb9b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663F77-96E8-41E8-9F7B-B17269ECAC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AA972B-8E1A-4F16-9718-D6DEB8372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9671ad-df1b-4b35-aac2-45a159688442"/>
    <ds:schemaRef ds:uri="6b113794-63e1-4618-a352-9a86ea75cb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4_UNHCR2016</Template>
  <TotalTime>65</TotalTime>
  <Words>474</Words>
  <Application>Microsoft Macintosh PowerPoint</Application>
  <PresentationFormat>Diavoorstelling (16:9)</PresentationFormat>
  <Paragraphs>81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Arial</vt:lpstr>
      <vt:lpstr>Calibri</vt:lpstr>
      <vt:lpstr>Lato</vt:lpstr>
      <vt:lpstr>Lato Black</vt:lpstr>
      <vt:lpstr>Lato Light</vt:lpstr>
      <vt:lpstr>Verdana</vt:lpstr>
      <vt:lpstr>Wingdings</vt:lpstr>
      <vt:lpstr>Global Skillshare Jordan_Slides</vt:lpstr>
      <vt:lpstr>PowerPoint-presentatie</vt:lpstr>
      <vt:lpstr>PowerPoint-presentatie</vt:lpstr>
      <vt:lpstr>PowerPoint-presentatie</vt:lpstr>
      <vt:lpstr>Waar gaan we het over hebben?</vt:lpstr>
      <vt:lpstr>Wat is filanthropie?</vt:lpstr>
      <vt:lpstr>Eerste les: Er is genoeg potentie in de makrt dus wees niet te bescheiden in je geefvraag. </vt:lpstr>
      <vt:lpstr>Waarom filantropie belangrijk is </vt:lpstr>
      <vt:lpstr>De rol van de directeur &amp; team effort </vt:lpstr>
      <vt:lpstr>Een succesvolle fondsenwervingsprogramma, maar waar begin je?  </vt:lpstr>
      <vt:lpstr>Tot slot Het belangrijkste wat ik wil meegeven: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Investing  in Refugee  Scholars</dc:title>
  <dc:subject/>
  <dc:creator>Jan Luka Frey</dc:creator>
  <cp:keywords/>
  <dc:description/>
  <cp:lastModifiedBy>Inger van Til</cp:lastModifiedBy>
  <cp:revision>4</cp:revision>
  <dcterms:created xsi:type="dcterms:W3CDTF">2022-08-23T15:27:09Z</dcterms:created>
  <dcterms:modified xsi:type="dcterms:W3CDTF">2026-03-17T09:46:01Z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0x01010066C9173D9FE3D84084C8D9A42CFE29EC</vt:lpwstr>
  </property>
</Properties>
</file>